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9" r:id="rId4"/>
    <p:sldId id="277" r:id="rId5"/>
    <p:sldId id="260" r:id="rId6"/>
    <p:sldId id="261" r:id="rId7"/>
    <p:sldId id="269" r:id="rId8"/>
    <p:sldId id="271" r:id="rId9"/>
    <p:sldId id="272" r:id="rId10"/>
    <p:sldId id="273" r:id="rId11"/>
    <p:sldId id="274" r:id="rId12"/>
    <p:sldId id="270" r:id="rId13"/>
    <p:sldId id="262" r:id="rId14"/>
    <p:sldId id="263" r:id="rId15"/>
    <p:sldId id="264" r:id="rId16"/>
    <p:sldId id="275" r:id="rId17"/>
    <p:sldId id="276" r:id="rId18"/>
    <p:sldId id="266" r:id="rId19"/>
    <p:sldId id="26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02C"/>
    <a:srgbClr val="D4EBD8"/>
    <a:srgbClr val="3B5D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4C22DC-459A-430A-8E80-376132BB3F6F}" v="2020" dt="2023-04-05T01:01:45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66" autoAdjust="0"/>
    <p:restoredTop sz="94660"/>
  </p:normalViewPr>
  <p:slideViewPr>
    <p:cSldViewPr snapToGrid="0">
      <p:cViewPr varScale="1">
        <p:scale>
          <a:sx n="75" d="100"/>
          <a:sy n="75" d="100"/>
        </p:scale>
        <p:origin x="33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D661AB-3145-40B8-9FEA-864617F1DD3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151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4965268-4C59-7AFB-4284-29E601536C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3834" y="257519"/>
            <a:ext cx="1189691" cy="580218"/>
          </a:xfrm>
          <a:prstGeom prst="rect">
            <a:avLst/>
          </a:prstGeom>
        </p:spPr>
      </p:pic>
      <p:pic>
        <p:nvPicPr>
          <p:cNvPr id="9" name="Picture 8" descr="A group of people looking at a computer&#10;&#10;Description automatically generated with medium confidence">
            <a:extLst>
              <a:ext uri="{FF2B5EF4-FFF2-40B4-BE49-F238E27FC236}">
                <a16:creationId xmlns:a16="http://schemas.microsoft.com/office/drawing/2014/main" id="{28D1CA3D-8409-3173-B747-9ACBA4A3D4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19" r="40740"/>
          <a:stretch/>
        </p:blipFill>
        <p:spPr>
          <a:xfrm>
            <a:off x="7486650" y="0"/>
            <a:ext cx="470535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18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CA9CB-EA19-2393-BF51-26E7F2352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A29783-5D87-872F-CAFD-AB55F8755C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05066-0C5F-10FD-4732-99040837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02018-9FCD-4D25-B6CE-F2EE6554B948}" type="datetimeFigureOut">
              <a:rPr lang="en-GB" smtClean="0"/>
              <a:t>04/04/2023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0B538-C4AD-1054-4F47-764801D07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317CC-9EF1-8073-3DEB-C5C7EA495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5F92F-5455-4825-B5D5-E4B9DF796A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218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B55309-23B4-3FB1-A899-9932B6216D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EC846A-535B-C8A0-F5CA-2FAC0413A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76679-D4C2-F46B-DCF3-2251FEF14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02018-9FCD-4D25-B6CE-F2EE6554B948}" type="datetimeFigureOut">
              <a:rPr lang="en-GB" smtClean="0"/>
              <a:t>04/04/2023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8B2AE-FB27-C6BC-15F6-84B106995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25CC4-38E9-98A1-F885-2B6A6D457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5F92F-5455-4825-B5D5-E4B9DF796A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934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AB52FF7-DC33-7E25-FBBD-2EB5B40461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194" cy="685698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EBA3E50-760C-4B48-105E-E945156BB4B8}"/>
              </a:ext>
            </a:extLst>
          </p:cNvPr>
          <p:cNvGrpSpPr/>
          <p:nvPr userDrawn="1"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E71206E-49DD-6821-C349-BF92F187EC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6F6DD2B-5B85-359C-4FBD-B253EDD278C8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BD37331E-735F-8E59-3652-56BA4EC31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063"/>
          <a:stretch/>
        </p:blipFill>
        <p:spPr>
          <a:xfrm>
            <a:off x="1524" y="0"/>
            <a:ext cx="12188951" cy="15040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C53E72A-0CBB-37E4-4CBB-0D8B145990B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964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55E8AA0-71CA-8ABC-3158-C76E10F8B6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194" cy="685698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0E65F77D-830B-4587-6179-EAEFDB59DA9F}"/>
              </a:ext>
            </a:extLst>
          </p:cNvPr>
          <p:cNvGrpSpPr/>
          <p:nvPr userDrawn="1"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EF7F4F5-4091-F7DF-B5D7-27F2CF09B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D479FE-F2A7-1259-E9F7-5B06988F5483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D3E0E5C-9845-273F-56DA-9B3EDBB349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063"/>
          <a:stretch/>
        </p:blipFill>
        <p:spPr>
          <a:xfrm>
            <a:off x="1524" y="0"/>
            <a:ext cx="12188951" cy="15040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26341B-E791-8397-013A-AE21E4F2BB6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06EED84A-799A-8529-9C92-E21975AF2B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35E78D5-12A9-B6ED-45AC-D0E7181AEF75}"/>
              </a:ext>
            </a:extLst>
          </p:cNvPr>
          <p:cNvGrpSpPr/>
          <p:nvPr userDrawn="1"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40F579E-C8D0-F9E6-EDD9-7C00C200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919FBE4-3409-72FF-CB4D-F0564994F44E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5" name="Picture 14" descr="A picture containing person, person, suit, standing&#10;&#10;Description automatically generated">
            <a:extLst>
              <a:ext uri="{FF2B5EF4-FFF2-40B4-BE49-F238E27FC236}">
                <a16:creationId xmlns:a16="http://schemas.microsoft.com/office/drawing/2014/main" id="{A99DEF5D-0187-0569-0152-FB86A428DC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3474"/>
          <a:stretch/>
        </p:blipFill>
        <p:spPr>
          <a:xfrm>
            <a:off x="241461" y="1765301"/>
            <a:ext cx="3819494" cy="332739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439BF06-7B02-F173-5A28-7C6D18FD909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66904"/>
            <a:ext cx="1534767" cy="74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382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2F81F2-6943-BD2A-4FF4-E7B5E1C420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108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FDE854-D606-CD1E-DC1F-F60B3AA8FC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67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F8484D-32E4-23BB-2A63-4888AE1A61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857"/>
            <a:ext cx="12188952" cy="685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84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966B59E-D6BC-19DD-D9CB-0C46CDDE46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286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0674B4E-3A36-AE80-F596-88EAFA8D99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626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628D0-6D27-3A22-3CBC-5435A86B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8248BE-D040-3D21-3A61-EE22584BB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81DDF-7CC1-D788-F48E-8EBA8012AA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02018-9FCD-4D25-B6CE-F2EE6554B948}" type="datetimeFigureOut">
              <a:rPr lang="en-GB" smtClean="0"/>
              <a:t>04/04/2023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AD2C6-7BBE-418E-D4F1-DD5A8D5A03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6D678-3C77-7F4A-530D-35BE9C7A2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5F92F-5455-4825-B5D5-E4B9DF796A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2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deed.com/career-advice/career-development/sdlc-methodologies#:~:text=8%20popular%20SDLC%20methodologies%201%201.%20Agile%20Agile,7%207.%20V-Model%20...%208%208.%20Prototyping%20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0ABB8D-A9B1-BF5E-8E51-DAC64CE57FBB}"/>
              </a:ext>
            </a:extLst>
          </p:cNvPr>
          <p:cNvSpPr txBox="1"/>
          <p:nvPr/>
        </p:nvSpPr>
        <p:spPr>
          <a:xfrm>
            <a:off x="343834" y="2646345"/>
            <a:ext cx="6448425" cy="175432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5400" b="1" dirty="0">
                <a:solidFill>
                  <a:srgbClr val="F89A21"/>
                </a:solidFill>
                <a:latin typeface="Helvetica"/>
                <a:cs typeface="Helvetica"/>
              </a:rPr>
              <a:t>Online Jewelry Rental System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AF8232-02AA-07C1-0463-707EE11A3C6B}"/>
              </a:ext>
            </a:extLst>
          </p:cNvPr>
          <p:cNvSpPr txBox="1"/>
          <p:nvPr/>
        </p:nvSpPr>
        <p:spPr>
          <a:xfrm>
            <a:off x="343834" y="6394867"/>
            <a:ext cx="2903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solidFill>
                  <a:schemeClr val="bg1"/>
                </a:solidFill>
                <a:latin typeface="Helvetica" panose="020B0604020202030204" pitchFamily="34" charset="0"/>
                <a:cs typeface="Segoe UI" panose="020B0502040204020203" pitchFamily="34" charset="0"/>
              </a:rPr>
              <a:t>www.collaberadigital.com</a:t>
            </a:r>
            <a:endParaRPr lang="en-IN" sz="18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47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72CBAA-3F17-9A50-9C5B-F3C76638D465}"/>
              </a:ext>
            </a:extLst>
          </p:cNvPr>
          <p:cNvSpPr txBox="1"/>
          <p:nvPr/>
        </p:nvSpPr>
        <p:spPr>
          <a:xfrm>
            <a:off x="257175" y="4648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Wireframe/Architecture</a:t>
            </a:r>
            <a:endParaRPr lang="en-GB" sz="18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3C7E0A-8145-10E6-DA09-1566A30866A9}"/>
              </a:ext>
            </a:extLst>
          </p:cNvPr>
          <p:cNvSpPr/>
          <p:nvPr/>
        </p:nvSpPr>
        <p:spPr>
          <a:xfrm>
            <a:off x="355600" y="834211"/>
            <a:ext cx="375443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138C49A-707E-B958-0720-B2AF44BB9FC4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75BD70B-A557-1A60-8802-0FC7B604B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D3BAE09-710F-D0AE-DBD4-6BBE70CB5E79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901AD76-6E32-A535-B53E-37DADDB7C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1DAFE6E4-2EF4-82D1-F57C-C2AC40A8EA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88" y="1570252"/>
            <a:ext cx="7781498" cy="434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60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72CBAA-3F17-9A50-9C5B-F3C76638D465}"/>
              </a:ext>
            </a:extLst>
          </p:cNvPr>
          <p:cNvSpPr txBox="1"/>
          <p:nvPr/>
        </p:nvSpPr>
        <p:spPr>
          <a:xfrm>
            <a:off x="257175" y="4648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Wireframe/Architecture</a:t>
            </a:r>
            <a:endParaRPr lang="en-GB" sz="18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3C7E0A-8145-10E6-DA09-1566A30866A9}"/>
              </a:ext>
            </a:extLst>
          </p:cNvPr>
          <p:cNvSpPr/>
          <p:nvPr/>
        </p:nvSpPr>
        <p:spPr>
          <a:xfrm>
            <a:off x="355600" y="834211"/>
            <a:ext cx="375443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138C49A-707E-B958-0720-B2AF44BB9FC4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75BD70B-A557-1A60-8802-0FC7B604B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D3BAE09-710F-D0AE-DBD4-6BBE70CB5E79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901AD76-6E32-A535-B53E-37DADDB7C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8" name="Picture 9">
            <a:extLst>
              <a:ext uri="{FF2B5EF4-FFF2-40B4-BE49-F238E27FC236}">
                <a16:creationId xmlns:a16="http://schemas.microsoft.com/office/drawing/2014/main" id="{2B37D295-8AEB-012D-5210-B5297BA7E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69" y="1512379"/>
            <a:ext cx="7781498" cy="434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294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BD0108-4925-6882-BED6-EAA8915DEA81}"/>
              </a:ext>
            </a:extLst>
          </p:cNvPr>
          <p:cNvSpPr txBox="1"/>
          <p:nvPr/>
        </p:nvSpPr>
        <p:spPr>
          <a:xfrm>
            <a:off x="229165" y="423810"/>
            <a:ext cx="724080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IN" sz="2400" b="1" dirty="0">
                <a:solidFill>
                  <a:srgbClr val="15102C"/>
                </a:solidFill>
                <a:latin typeface="Helvetica"/>
                <a:cs typeface="Helvetica"/>
              </a:rPr>
              <a:t>WEB APPLICATION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1CD4D-4D2C-69A3-E0F2-A61FFC023DA4}"/>
              </a:ext>
            </a:extLst>
          </p:cNvPr>
          <p:cNvSpPr/>
          <p:nvPr/>
        </p:nvSpPr>
        <p:spPr>
          <a:xfrm>
            <a:off x="355600" y="834211"/>
            <a:ext cx="375443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E901671-4FA2-655C-E60B-D780EEE2384B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15035A6-8330-D444-76DE-4DBFB59A0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ED3550-0C28-6320-623B-956B2A5A8961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3DC4B535-816F-C2EB-C991-4F969B5E1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3" name="Picture 3" descr="A picture containing text, screenshot, appliance, different&#10;&#10;Description automatically generated">
            <a:extLst>
              <a:ext uri="{FF2B5EF4-FFF2-40B4-BE49-F238E27FC236}">
                <a16:creationId xmlns:a16="http://schemas.microsoft.com/office/drawing/2014/main" id="{44A90244-6810-CC2B-1FF2-D3DB5FFDA6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45" r="3817" b="5160"/>
          <a:stretch/>
        </p:blipFill>
        <p:spPr>
          <a:xfrm>
            <a:off x="141026" y="1429176"/>
            <a:ext cx="8600286" cy="435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310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CCDEF49-91EC-A800-615D-821CC212CB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15" r="3476" b="5496"/>
          <a:stretch/>
        </p:blipFill>
        <p:spPr>
          <a:xfrm>
            <a:off x="1301086" y="1611146"/>
            <a:ext cx="9578377" cy="47959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92A9ED-499E-28DE-B567-1159EBCE5176}"/>
              </a:ext>
            </a:extLst>
          </p:cNvPr>
          <p:cNvSpPr txBox="1"/>
          <p:nvPr/>
        </p:nvSpPr>
        <p:spPr>
          <a:xfrm>
            <a:off x="2469673" y="617153"/>
            <a:ext cx="724080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Helvetica"/>
                <a:cs typeface="Helvetica"/>
              </a:rPr>
              <a:t>WEB APPLICATION</a:t>
            </a:r>
            <a:endParaRPr lang="en-US" dirty="0">
              <a:solidFill>
                <a:schemeClr val="bg1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25309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AC10BEE-AA8B-18AC-E50A-030B160C69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54" r="3606" b="4878"/>
          <a:stretch/>
        </p:blipFill>
        <p:spPr>
          <a:xfrm>
            <a:off x="1380699" y="1588401"/>
            <a:ext cx="9419154" cy="47538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8AE0F2-9C16-A66D-1A28-CEF695D0DB05}"/>
              </a:ext>
            </a:extLst>
          </p:cNvPr>
          <p:cNvSpPr txBox="1"/>
          <p:nvPr/>
        </p:nvSpPr>
        <p:spPr>
          <a:xfrm>
            <a:off x="2469673" y="617153"/>
            <a:ext cx="724080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Helvetica"/>
                <a:cs typeface="Helvetica"/>
              </a:rPr>
              <a:t>WEB APPLICATION</a:t>
            </a:r>
            <a:endParaRPr lang="en-US" dirty="0">
              <a:solidFill>
                <a:schemeClr val="bg1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12797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34EC5CC7-8D05-B614-BE2F-B458609B8A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68" r="3611" b="5198"/>
          <a:stretch/>
        </p:blipFill>
        <p:spPr>
          <a:xfrm>
            <a:off x="1642282" y="1565654"/>
            <a:ext cx="9589745" cy="48303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4F3A91-D95C-5F23-1FF9-FB09BA664701}"/>
              </a:ext>
            </a:extLst>
          </p:cNvPr>
          <p:cNvSpPr txBox="1"/>
          <p:nvPr/>
        </p:nvSpPr>
        <p:spPr>
          <a:xfrm>
            <a:off x="2469673" y="617153"/>
            <a:ext cx="724080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Helvetica"/>
                <a:cs typeface="Helvetica"/>
              </a:rPr>
              <a:t>WEB APPLICATION</a:t>
            </a:r>
            <a:endParaRPr lang="en-US" dirty="0">
              <a:solidFill>
                <a:schemeClr val="bg1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52557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4046305-D374-FBA8-948A-D088CB5C24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33" r="3763" b="4808"/>
          <a:stretch/>
        </p:blipFill>
        <p:spPr>
          <a:xfrm>
            <a:off x="1517176" y="1565654"/>
            <a:ext cx="9464638" cy="47962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FC521C-1DFD-CB6F-2B03-B5A49F4B6C47}"/>
              </a:ext>
            </a:extLst>
          </p:cNvPr>
          <p:cNvSpPr txBox="1"/>
          <p:nvPr/>
        </p:nvSpPr>
        <p:spPr>
          <a:xfrm>
            <a:off x="2469673" y="617153"/>
            <a:ext cx="724080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Helvetica"/>
                <a:cs typeface="Helvetica"/>
              </a:rPr>
              <a:t>WEB APPLICATION</a:t>
            </a:r>
            <a:endParaRPr lang="en-US" dirty="0">
              <a:solidFill>
                <a:schemeClr val="bg1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52637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0E4202-C3D0-D3F2-6930-5093D8C75071}"/>
              </a:ext>
            </a:extLst>
          </p:cNvPr>
          <p:cNvSpPr txBox="1"/>
          <p:nvPr/>
        </p:nvSpPr>
        <p:spPr>
          <a:xfrm>
            <a:off x="2474696" y="685165"/>
            <a:ext cx="724080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Helvetica"/>
                <a:cs typeface="Helvetica"/>
              </a:rPr>
              <a:t>To be Completed or [Known Issues]: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208002-9FBE-EEAC-BD84-D234C5317AF8}"/>
              </a:ext>
            </a:extLst>
          </p:cNvPr>
          <p:cNvSpPr txBox="1"/>
          <p:nvPr/>
        </p:nvSpPr>
        <p:spPr>
          <a:xfrm>
            <a:off x="1356246" y="2078440"/>
            <a:ext cx="7667766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>
                <a:cs typeface="Calibri"/>
              </a:rPr>
              <a:t>Appointment Scheduling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cs typeface="Calibri"/>
              </a:rPr>
              <a:t>Add to cart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cs typeface="Calibri"/>
              </a:rPr>
              <a:t>Transactions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cs typeface="Calibri"/>
              </a:rPr>
              <a:t>Payment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cs typeface="Calibri"/>
              </a:rPr>
              <a:t>User Interface design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cs typeface="Calibri"/>
              </a:rPr>
              <a:t>Kubernetes Deployment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cs typeface="Calibri"/>
              </a:rPr>
              <a:t>Docker Containerization</a:t>
            </a:r>
          </a:p>
        </p:txBody>
      </p:sp>
    </p:spTree>
    <p:extLst>
      <p:ext uri="{BB962C8B-B14F-4D97-AF65-F5344CB8AC3E}">
        <p14:creationId xmlns:p14="http://schemas.microsoft.com/office/powerpoint/2010/main" val="858544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5EEBAE-A093-35BE-C1B8-5F86D8AD68D6}"/>
              </a:ext>
            </a:extLst>
          </p:cNvPr>
          <p:cNvSpPr txBox="1"/>
          <p:nvPr/>
        </p:nvSpPr>
        <p:spPr>
          <a:xfrm>
            <a:off x="5133975" y="568237"/>
            <a:ext cx="19222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Conclusion</a:t>
            </a:r>
            <a:endParaRPr lang="en-GB" sz="2400" b="1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DA6FE5-DF01-38EE-3EED-28CE4B4BC16C}"/>
              </a:ext>
            </a:extLst>
          </p:cNvPr>
          <p:cNvSpPr txBox="1"/>
          <p:nvPr/>
        </p:nvSpPr>
        <p:spPr>
          <a:xfrm>
            <a:off x="1896469" y="2630038"/>
            <a:ext cx="8395647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ourier New"/>
              <a:buChar char="o"/>
            </a:pPr>
            <a:r>
              <a:rPr lang="en-US" sz="2400" dirty="0">
                <a:cs typeface="Calibri" panose="020F0502020204030204"/>
              </a:rPr>
              <a:t>Developed a user-friendly interface for Online Jewelry Rental System that would benefit both shop and  the customers.</a:t>
            </a:r>
          </a:p>
          <a:p>
            <a:pPr marL="285750" indent="-285750">
              <a:buFont typeface="Courier New"/>
              <a:buChar char="o"/>
            </a:pPr>
            <a:r>
              <a:rPr lang="en-US" sz="2400" dirty="0">
                <a:cs typeface="Calibri" panose="020F0502020204030204"/>
              </a:rPr>
              <a:t>Design a system or web app that makes the process easier for appointing and renting a jewelry for both customer  and employee.</a:t>
            </a:r>
          </a:p>
          <a:p>
            <a:pPr marL="285750" indent="-285750">
              <a:buFont typeface="Courier New"/>
              <a:buChar char="o"/>
            </a:pPr>
            <a:r>
              <a:rPr lang="en-US" sz="2400" dirty="0">
                <a:cs typeface="Calibri" panose="020F0502020204030204"/>
              </a:rPr>
              <a:t>Design an easy to use account management system for the Admin.</a:t>
            </a:r>
          </a:p>
        </p:txBody>
      </p:sp>
    </p:spTree>
    <p:extLst>
      <p:ext uri="{BB962C8B-B14F-4D97-AF65-F5344CB8AC3E}">
        <p14:creationId xmlns:p14="http://schemas.microsoft.com/office/powerpoint/2010/main" val="1952212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103A12-0AA4-00C6-4CFD-58A6489D245B}"/>
              </a:ext>
            </a:extLst>
          </p:cNvPr>
          <p:cNvSpPr txBox="1"/>
          <p:nvPr/>
        </p:nvSpPr>
        <p:spPr>
          <a:xfrm>
            <a:off x="2789021" y="2705724"/>
            <a:ext cx="661215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b="1" dirty="0">
                <a:solidFill>
                  <a:schemeClr val="bg1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Thank You</a:t>
            </a:r>
            <a:endParaRPr lang="en-GB" sz="11500" b="1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C51203-C25D-740B-160F-E334C0EB9422}"/>
              </a:ext>
            </a:extLst>
          </p:cNvPr>
          <p:cNvSpPr/>
          <p:nvPr/>
        </p:nvSpPr>
        <p:spPr>
          <a:xfrm>
            <a:off x="9986511" y="6524193"/>
            <a:ext cx="21961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latin typeface="Helvetica" panose="020B0604020202030204" pitchFamily="34" charset="0"/>
                <a:cs typeface="Segoe UI" panose="020B0502040204020203" pitchFamily="34" charset="0"/>
              </a:rPr>
              <a:t>www.collaberadigital.com</a:t>
            </a:r>
            <a:endParaRPr lang="en-IN" sz="14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93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D730E22-84C3-33DE-6F74-CB73EF6B951D}"/>
              </a:ext>
            </a:extLst>
          </p:cNvPr>
          <p:cNvSpPr txBox="1"/>
          <p:nvPr/>
        </p:nvSpPr>
        <p:spPr>
          <a:xfrm>
            <a:off x="382327" y="228179"/>
            <a:ext cx="3530600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effectLst/>
                <a:latin typeface="Helvetica"/>
                <a:ea typeface="Calibri" panose="020F0502020204030204" pitchFamily="34" charset="0"/>
                <a:cs typeface="Helvetica"/>
              </a:rPr>
              <a:t>Key Takeaways/Learnings from the </a:t>
            </a:r>
            <a:r>
              <a:rPr lang="en-IN" sz="2400" b="1" dirty="0">
                <a:solidFill>
                  <a:srgbClr val="D4EBD8"/>
                </a:solidFill>
                <a:effectLst/>
                <a:latin typeface="Helvetica"/>
                <a:ea typeface="Calibri" panose="020F0502020204030204" pitchFamily="34" charset="0"/>
                <a:cs typeface="Helvetica"/>
              </a:rPr>
              <a:t>Program</a:t>
            </a:r>
            <a:r>
              <a:rPr lang="en-IN" sz="2400" b="1" dirty="0">
                <a:solidFill>
                  <a:srgbClr val="D4EBD8"/>
                </a:solidFill>
                <a:latin typeface="Helvetica"/>
                <a:ea typeface="Calibri" panose="020F0502020204030204" pitchFamily="34" charset="0"/>
                <a:cs typeface="Helvetica"/>
              </a:rPr>
              <a:t>.</a:t>
            </a:r>
            <a:endParaRPr lang="en-GB" sz="2400" b="1" dirty="0">
              <a:solidFill>
                <a:srgbClr val="D4EBD8"/>
              </a:solidFill>
              <a:latin typeface="Helvetica"/>
              <a:cs typeface="Helvetic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540071-7D93-DA92-C202-3484401BCD12}"/>
              </a:ext>
            </a:extLst>
          </p:cNvPr>
          <p:cNvSpPr txBox="1"/>
          <p:nvPr/>
        </p:nvSpPr>
        <p:spPr>
          <a:xfrm>
            <a:off x="4606119" y="1350559"/>
            <a:ext cx="6814781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AutoNum type="arabicPeriod"/>
            </a:pPr>
            <a:endParaRPr lang="en-US" sz="2400" dirty="0"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 dirty="0">
                <a:cs typeface="Calibri"/>
              </a:rPr>
              <a:t>Learned more on how to develop .NET Core MVC Web App and how it works:</a:t>
            </a:r>
          </a:p>
          <a:p>
            <a:pPr marL="914400" lvl="1" indent="-457200" algn="just">
              <a:buAutoNum type="arabicPeriod"/>
            </a:pPr>
            <a:r>
              <a:rPr lang="en-US" sz="2400" dirty="0">
                <a:ea typeface="+mn-lt"/>
                <a:cs typeface="+mn-lt"/>
              </a:rPr>
              <a:t>How to connect with SQL Server.</a:t>
            </a:r>
            <a:endParaRPr lang="en-US" sz="2400" dirty="0">
              <a:cs typeface="Calibri" panose="020F0502020204030204"/>
            </a:endParaRPr>
          </a:p>
          <a:p>
            <a:pPr marL="914400" lvl="1" indent="-457200" algn="just">
              <a:buAutoNum type="arabicPeriod"/>
            </a:pPr>
            <a:r>
              <a:rPr lang="en-US" sz="2400" dirty="0">
                <a:cs typeface="Calibri" panose="020F0502020204030204"/>
              </a:rPr>
              <a:t>Downloading necessary packages for creating web app. </a:t>
            </a:r>
          </a:p>
          <a:p>
            <a:pPr marL="914400" lvl="1" indent="-457200" algn="just">
              <a:buAutoNum type="arabicPeriod"/>
            </a:pPr>
            <a:r>
              <a:rPr lang="en-US" sz="2400" dirty="0">
                <a:cs typeface="Calibri" panose="020F0502020204030204"/>
              </a:rPr>
              <a:t>Downloading and using Entity Framework core, design, tools, etc. on the project.</a:t>
            </a:r>
          </a:p>
          <a:p>
            <a:pPr marL="914400" lvl="1" indent="-457200" algn="just">
              <a:buAutoNum type="arabicPeriod"/>
            </a:pPr>
            <a:r>
              <a:rPr lang="en-US" sz="2400" dirty="0">
                <a:cs typeface="Calibri" panose="020F0502020204030204"/>
              </a:rPr>
              <a:t>Develop a system with the use of ASP .NET  Core Identity.</a:t>
            </a:r>
          </a:p>
          <a:p>
            <a:pPr marL="800100" lvl="1" indent="-342900" algn="just">
              <a:buFont typeface="Arial"/>
              <a:buChar char="•"/>
            </a:pPr>
            <a:endParaRPr lang="en-US" sz="240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62102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55063D-F1F4-B0DA-30AC-5261138A1501}"/>
              </a:ext>
            </a:extLst>
          </p:cNvPr>
          <p:cNvSpPr txBox="1"/>
          <p:nvPr/>
        </p:nvSpPr>
        <p:spPr>
          <a:xfrm>
            <a:off x="3353759" y="236068"/>
            <a:ext cx="5729820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  <a:latin typeface="Helvetica"/>
                <a:cs typeface="Segoe UI"/>
              </a:rPr>
              <a:t>Problem Statement of the Capstone Project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0E8553-3EDA-7C38-83B1-0187C2957267}"/>
              </a:ext>
            </a:extLst>
          </p:cNvPr>
          <p:cNvSpPr txBox="1"/>
          <p:nvPr/>
        </p:nvSpPr>
        <p:spPr>
          <a:xfrm>
            <a:off x="696604" y="1717343"/>
            <a:ext cx="11045588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800" b="1" dirty="0">
                <a:cs typeface="Calibri"/>
              </a:rPr>
              <a:t>The capstone project intends to find an answer on how to make the customers on specific jewelry shop have a choice to browse jewelry online and rent, or to have an appointment on specific branch and rent.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579A91-267D-7250-05D8-46BC14089B9A}"/>
              </a:ext>
            </a:extLst>
          </p:cNvPr>
          <p:cNvSpPr txBox="1"/>
          <p:nvPr/>
        </p:nvSpPr>
        <p:spPr>
          <a:xfrm>
            <a:off x="2021574" y="3426157"/>
            <a:ext cx="8395647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ourier New"/>
              <a:buChar char="o"/>
            </a:pPr>
            <a:r>
              <a:rPr lang="en-US" sz="2400" dirty="0">
                <a:cs typeface="Calibri" panose="020F0502020204030204"/>
              </a:rPr>
              <a:t>How to design a user-friendly interface for Online Jewelry Rental System?</a:t>
            </a:r>
          </a:p>
          <a:p>
            <a:pPr marL="285750" indent="-285750">
              <a:buFont typeface="Courier New"/>
              <a:buChar char="o"/>
            </a:pPr>
            <a:r>
              <a:rPr lang="en-US" sz="2400" dirty="0">
                <a:cs typeface="Calibri" panose="020F0502020204030204"/>
              </a:rPr>
              <a:t>How to design a system or web app that makes the process easier for appointing and renting a jewelry for both customer  and employee?</a:t>
            </a:r>
          </a:p>
          <a:p>
            <a:pPr marL="285750" indent="-285750">
              <a:buFont typeface="Courier New"/>
              <a:buChar char="o"/>
            </a:pPr>
            <a:r>
              <a:rPr lang="en-US" sz="2400" dirty="0">
                <a:cs typeface="Calibri" panose="020F0502020204030204"/>
              </a:rPr>
              <a:t>How to design an easy to use account management system for the admin.</a:t>
            </a:r>
          </a:p>
        </p:txBody>
      </p:sp>
    </p:spTree>
    <p:extLst>
      <p:ext uri="{BB962C8B-B14F-4D97-AF65-F5344CB8AC3E}">
        <p14:creationId xmlns:p14="http://schemas.microsoft.com/office/powerpoint/2010/main" val="2026189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55063D-F1F4-B0DA-30AC-5261138A1501}"/>
              </a:ext>
            </a:extLst>
          </p:cNvPr>
          <p:cNvSpPr txBox="1"/>
          <p:nvPr/>
        </p:nvSpPr>
        <p:spPr>
          <a:xfrm>
            <a:off x="3353759" y="554516"/>
            <a:ext cx="5729820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  <a:latin typeface="Helvetica"/>
                <a:cs typeface="Segoe UI"/>
              </a:rPr>
              <a:t>Scope and Delimitation</a:t>
            </a:r>
            <a:endParaRPr lang="en-IN" sz="3600" b="1">
              <a:solidFill>
                <a:schemeClr val="bg1"/>
              </a:solidFill>
              <a:latin typeface="Helvetica" pitchFamily="2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0E8553-3EDA-7C38-83B1-0187C2957267}"/>
              </a:ext>
            </a:extLst>
          </p:cNvPr>
          <p:cNvSpPr txBox="1"/>
          <p:nvPr/>
        </p:nvSpPr>
        <p:spPr>
          <a:xfrm>
            <a:off x="696604" y="1717343"/>
            <a:ext cx="11045588" cy="427809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ea typeface="+mn-lt"/>
                <a:cs typeface="+mn-lt"/>
              </a:rPr>
              <a:t>Scope: </a:t>
            </a:r>
            <a:endParaRPr lang="en-US" sz="2400" b="1" dirty="0">
              <a:cs typeface="Calibri"/>
            </a:endParaRPr>
          </a:p>
          <a:p>
            <a:r>
              <a:rPr lang="en-US" sz="2000" dirty="0">
                <a:ea typeface="+mn-lt"/>
                <a:cs typeface="+mn-lt"/>
              </a:rPr>
              <a:t>- The proposed system has three modules: Admin, Employee, and the Customer.</a:t>
            </a:r>
            <a:endParaRPr lang="en-US" sz="2000" dirty="0">
              <a:cs typeface="Calibri"/>
            </a:endParaRPr>
          </a:p>
          <a:p>
            <a:r>
              <a:rPr lang="en-US" sz="2000" dirty="0">
                <a:ea typeface="+mn-lt"/>
                <a:cs typeface="+mn-lt"/>
              </a:rPr>
              <a:t>- The proposed system can create an account for the employees.</a:t>
            </a:r>
            <a:endParaRPr lang="en-US" sz="2000" dirty="0">
              <a:cs typeface="Calibri"/>
            </a:endParaRPr>
          </a:p>
          <a:p>
            <a:r>
              <a:rPr lang="en-US" sz="2000" dirty="0">
                <a:ea typeface="+mn-lt"/>
                <a:cs typeface="+mn-lt"/>
              </a:rPr>
              <a:t>- The proposed system has a registration page where new users can create their own account. </a:t>
            </a:r>
            <a:endParaRPr lang="en-US" sz="2000" dirty="0">
              <a:cs typeface="Calibri"/>
            </a:endParaRPr>
          </a:p>
          <a:p>
            <a:r>
              <a:rPr lang="en-US" sz="2000" dirty="0">
                <a:ea typeface="+mn-lt"/>
                <a:cs typeface="+mn-lt"/>
              </a:rPr>
              <a:t>- The proposed system can provide the viewing of available jewelries.</a:t>
            </a:r>
            <a:endParaRPr lang="en-US" sz="2000" dirty="0">
              <a:cs typeface="Calibri"/>
            </a:endParaRPr>
          </a:p>
          <a:p>
            <a:r>
              <a:rPr lang="en-US" sz="2000" dirty="0">
                <a:ea typeface="+mn-lt"/>
                <a:cs typeface="+mn-lt"/>
              </a:rPr>
              <a:t>- The proposed system can generate Transaction ID.</a:t>
            </a:r>
            <a:endParaRPr lang="en-US" sz="2000" dirty="0">
              <a:cs typeface="Calibri"/>
            </a:endParaRPr>
          </a:p>
          <a:p>
            <a:r>
              <a:rPr lang="en-US" sz="2000" dirty="0">
                <a:ea typeface="+mn-lt"/>
                <a:cs typeface="+mn-lt"/>
              </a:rPr>
              <a:t>- The proposed system can appoint schedule for users to rent a specific jewelry.</a:t>
            </a:r>
            <a:endParaRPr lang="en-US" sz="2000" dirty="0">
              <a:cs typeface="Calibri"/>
            </a:endParaRPr>
          </a:p>
          <a:p>
            <a:r>
              <a:rPr lang="en-US" sz="2000" dirty="0">
                <a:ea typeface="+mn-lt"/>
                <a:cs typeface="+mn-lt"/>
              </a:rPr>
              <a:t>- The proposed system can only appoint 3 users that's been scheduled on the same day.</a:t>
            </a:r>
            <a:endParaRPr lang="en-US" sz="2000" dirty="0">
              <a:cs typeface="Calibri"/>
            </a:endParaRPr>
          </a:p>
          <a:p>
            <a:endParaRPr lang="en-US" sz="2400" dirty="0">
              <a:cs typeface="Calibri"/>
            </a:endParaRPr>
          </a:p>
          <a:p>
            <a:r>
              <a:rPr lang="en-US" sz="2400" b="1" dirty="0">
                <a:ea typeface="+mn-lt"/>
                <a:cs typeface="+mn-lt"/>
              </a:rPr>
              <a:t>Delimitations:</a:t>
            </a:r>
            <a:endParaRPr lang="en-US" sz="2400" b="1" dirty="0">
              <a:cs typeface="Calibri"/>
            </a:endParaRPr>
          </a:p>
          <a:p>
            <a:r>
              <a:rPr lang="en-US" sz="2000" dirty="0">
                <a:ea typeface="+mn-lt"/>
                <a:cs typeface="+mn-lt"/>
              </a:rPr>
              <a:t>- The system does not include payroll, accounting, marketing, sales and other management system.</a:t>
            </a:r>
            <a:endParaRPr lang="en-US" sz="2000" dirty="0">
              <a:cs typeface="Calibri"/>
            </a:endParaRPr>
          </a:p>
          <a:p>
            <a:r>
              <a:rPr lang="en-US" sz="2000" dirty="0">
                <a:ea typeface="+mn-lt"/>
                <a:cs typeface="+mn-lt"/>
              </a:rPr>
              <a:t>- The customers does not have any access to the database and creation of admin and employees account.</a:t>
            </a:r>
            <a:endParaRPr lang="en-US" sz="2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3596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130CDC-7A2C-2A43-EC31-7447B1BF6C98}"/>
              </a:ext>
            </a:extLst>
          </p:cNvPr>
          <p:cNvSpPr txBox="1"/>
          <p:nvPr/>
        </p:nvSpPr>
        <p:spPr>
          <a:xfrm>
            <a:off x="4224229" y="372546"/>
            <a:ext cx="37417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Approach Note</a:t>
            </a:r>
            <a:endParaRPr lang="en-GB" sz="2400" b="1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3B707B-4645-FA40-D5AC-C1C74E65E4BC}"/>
              </a:ext>
            </a:extLst>
          </p:cNvPr>
          <p:cNvSpPr txBox="1"/>
          <p:nvPr/>
        </p:nvSpPr>
        <p:spPr>
          <a:xfrm>
            <a:off x="3665320" y="834211"/>
            <a:ext cx="48595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(How the candidate approached the program)</a:t>
            </a:r>
            <a:endParaRPr lang="en-GB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C48668-A912-1516-452C-AC54C9FF1343}"/>
              </a:ext>
            </a:extLst>
          </p:cNvPr>
          <p:cNvSpPr txBox="1"/>
          <p:nvPr/>
        </p:nvSpPr>
        <p:spPr>
          <a:xfrm>
            <a:off x="599933" y="1717343"/>
            <a:ext cx="11000094" cy="5509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800" b="1" dirty="0"/>
              <a:t>Agile</a:t>
            </a:r>
            <a:endParaRPr lang="en-US" sz="2800" b="1" dirty="0">
              <a:cs typeface="Calibri"/>
            </a:endParaRPr>
          </a:p>
          <a:p>
            <a:pPr algn="just"/>
            <a:endParaRPr lang="en-US" b="1" dirty="0">
              <a:cs typeface="Calibri"/>
            </a:endParaRPr>
          </a:p>
          <a:p>
            <a:pPr algn="just"/>
            <a:r>
              <a:rPr lang="en-US" sz="2000" dirty="0">
                <a:ea typeface="+mn-lt"/>
                <a:cs typeface="+mn-lt"/>
              </a:rPr>
              <a:t>Agile offers a rapid process and flexibility that makes it one of the most popular methodologies. In the Agile approach, the software development team completes work in short periods, like a few weeks. This process uses what developers call fast failure to revise and test as they go through new iterations of the software.</a:t>
            </a:r>
          </a:p>
          <a:p>
            <a:endParaRPr lang="en-US" sz="2000" dirty="0">
              <a:ea typeface="+mn-lt"/>
              <a:cs typeface="+mn-lt"/>
            </a:endParaRPr>
          </a:p>
          <a:p>
            <a:r>
              <a:rPr lang="en-US" sz="2000" dirty="0">
                <a:ea typeface="+mn-lt"/>
                <a:cs typeface="+mn-lt"/>
              </a:rPr>
              <a:t>That means the real life cycle of Agile development looks more like this:</a:t>
            </a:r>
            <a:endParaRPr lang="en-US" sz="20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Project planning</a:t>
            </a:r>
            <a:endParaRPr lang="en-US" sz="20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Product roadmap creation</a:t>
            </a:r>
            <a:endParaRPr lang="en-US" sz="20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Release planning</a:t>
            </a:r>
            <a:endParaRPr lang="en-US" sz="20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Sprint planning</a:t>
            </a:r>
            <a:endParaRPr lang="en-US" sz="20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Daily meetings</a:t>
            </a:r>
            <a:endParaRPr lang="en-US" sz="20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Sprint Review</a:t>
            </a:r>
            <a:endParaRPr lang="en-US" sz="2000" dirty="0">
              <a:cs typeface="Calibri"/>
            </a:endParaRPr>
          </a:p>
          <a:p>
            <a:pPr algn="just"/>
            <a:endParaRPr lang="en-US" sz="2400" dirty="0">
              <a:cs typeface="Calibri"/>
            </a:endParaRPr>
          </a:p>
          <a:p>
            <a:pPr algn="just"/>
            <a:endParaRPr lang="en-US" sz="2400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8D9F94-328D-0282-CA21-818FB5E88D3C}"/>
              </a:ext>
            </a:extLst>
          </p:cNvPr>
          <p:cNvSpPr txBox="1"/>
          <p:nvPr/>
        </p:nvSpPr>
        <p:spPr>
          <a:xfrm>
            <a:off x="7116739" y="5720685"/>
            <a:ext cx="564334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Reference: </a:t>
            </a:r>
          </a:p>
          <a:p>
            <a:r>
              <a:rPr lang="en-US" dirty="0">
                <a:ea typeface="+mn-lt"/>
                <a:cs typeface="+mn-lt"/>
                <a:hlinkClick r:id="rId2"/>
              </a:rPr>
              <a:t>8 Software Development Life Cycle Methodologies To Consider | Indeed.com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47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3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92E07169-1576-F974-A9B6-19137CD831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81"/>
          <a:stretch/>
        </p:blipFill>
        <p:spPr>
          <a:xfrm>
            <a:off x="1842468" y="1593520"/>
            <a:ext cx="9280458" cy="52189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81E1F7-26B1-FBC5-B324-C3900DF784F9}"/>
              </a:ext>
            </a:extLst>
          </p:cNvPr>
          <p:cNvSpPr txBox="1"/>
          <p:nvPr/>
        </p:nvSpPr>
        <p:spPr>
          <a:xfrm>
            <a:off x="3522828" y="398059"/>
            <a:ext cx="591630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alibri"/>
                <a:cs typeface="Calibri"/>
              </a:rPr>
              <a:t>Entity Relationship Diagram</a:t>
            </a:r>
          </a:p>
        </p:txBody>
      </p:sp>
    </p:spTree>
    <p:extLst>
      <p:ext uri="{BB962C8B-B14F-4D97-AF65-F5344CB8AC3E}">
        <p14:creationId xmlns:p14="http://schemas.microsoft.com/office/powerpoint/2010/main" val="3790339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72CBAA-3F17-9A50-9C5B-F3C76638D465}"/>
              </a:ext>
            </a:extLst>
          </p:cNvPr>
          <p:cNvSpPr txBox="1"/>
          <p:nvPr/>
        </p:nvSpPr>
        <p:spPr>
          <a:xfrm>
            <a:off x="257175" y="4648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Wireframe/Architecture</a:t>
            </a:r>
            <a:endParaRPr lang="en-GB" sz="18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3C7E0A-8145-10E6-DA09-1566A30866A9}"/>
              </a:ext>
            </a:extLst>
          </p:cNvPr>
          <p:cNvSpPr/>
          <p:nvPr/>
        </p:nvSpPr>
        <p:spPr>
          <a:xfrm>
            <a:off x="355600" y="834211"/>
            <a:ext cx="375443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138C49A-707E-B958-0720-B2AF44BB9FC4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75BD70B-A557-1A60-8802-0FC7B604B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D3BAE09-710F-D0AE-DBD4-6BBE70CB5E79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901AD76-6E32-A535-B53E-37DADDB7C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9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AED8847-1E9F-1C16-C21C-7522792874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116" y="1656677"/>
            <a:ext cx="5575110" cy="464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07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72CBAA-3F17-9A50-9C5B-F3C76638D465}"/>
              </a:ext>
            </a:extLst>
          </p:cNvPr>
          <p:cNvSpPr txBox="1"/>
          <p:nvPr/>
        </p:nvSpPr>
        <p:spPr>
          <a:xfrm>
            <a:off x="257175" y="4648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Wireframe/Architecture</a:t>
            </a:r>
            <a:endParaRPr lang="en-GB" sz="18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3C7E0A-8145-10E6-DA09-1566A30866A9}"/>
              </a:ext>
            </a:extLst>
          </p:cNvPr>
          <p:cNvSpPr/>
          <p:nvPr/>
        </p:nvSpPr>
        <p:spPr>
          <a:xfrm>
            <a:off x="355600" y="834211"/>
            <a:ext cx="375443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138C49A-707E-B958-0720-B2AF44BB9FC4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75BD70B-A557-1A60-8802-0FC7B604B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D3BAE09-710F-D0AE-DBD4-6BBE70CB5E79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901AD76-6E32-A535-B53E-37DADDB7C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12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9DA23D5-C887-0D3B-FCEF-DF7C7B50F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728" y="1314054"/>
            <a:ext cx="5427259" cy="485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517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72CBAA-3F17-9A50-9C5B-F3C76638D465}"/>
              </a:ext>
            </a:extLst>
          </p:cNvPr>
          <p:cNvSpPr txBox="1"/>
          <p:nvPr/>
        </p:nvSpPr>
        <p:spPr>
          <a:xfrm>
            <a:off x="257175" y="4648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Wireframe/Architecture</a:t>
            </a:r>
            <a:endParaRPr lang="en-GB" sz="18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3C7E0A-8145-10E6-DA09-1566A30866A9}"/>
              </a:ext>
            </a:extLst>
          </p:cNvPr>
          <p:cNvSpPr/>
          <p:nvPr/>
        </p:nvSpPr>
        <p:spPr>
          <a:xfrm>
            <a:off x="355600" y="834211"/>
            <a:ext cx="375443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138C49A-707E-B958-0720-B2AF44BB9FC4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75BD70B-A557-1A60-8802-0FC7B604B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D3BAE09-710F-D0AE-DBD4-6BBE70CB5E79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901AD76-6E32-A535-B53E-37DADDB7C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0D603A84-F2C8-5C37-68E7-CAB3630B6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16" y="1604372"/>
            <a:ext cx="7792870" cy="435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358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160</Words>
  <Application>Microsoft Office PowerPoint</Application>
  <PresentationFormat>Widescreen</PresentationFormat>
  <Paragraphs>27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Karan Soni</dc:creator>
  <cp:lastModifiedBy>Malak Shah</cp:lastModifiedBy>
  <cp:revision>361</cp:revision>
  <dcterms:created xsi:type="dcterms:W3CDTF">2023-02-09T10:19:33Z</dcterms:created>
  <dcterms:modified xsi:type="dcterms:W3CDTF">2023-04-05T01:02:05Z</dcterms:modified>
</cp:coreProperties>
</file>

<file path=docProps/thumbnail.jpeg>
</file>